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69" r:id="rId5"/>
    <p:sldId id="271" r:id="rId6"/>
    <p:sldId id="273" r:id="rId7"/>
    <p:sldId id="272" r:id="rId8"/>
    <p:sldId id="274" r:id="rId9"/>
    <p:sldId id="277" r:id="rId10"/>
    <p:sldId id="278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 BA Hons (Oxon), MA (Oxon), PGCE, PGCHRM" initials="TP" userId="S::tina.renshaw@esbuk.org::94dc95e1-b3b7-4783-9628-eae13940e46e" providerId="AD"/>
  <p188:author id="{64292760-1B77-CB76-9F05-75DFC0409C48}" name="Anthea Wilson" initials="AW" userId="S::Anthea.Wilson@esbuk.org::f289f84a-f1ae-46ed-b624-bcccc8b1693e" providerId="AD"/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7871D"/>
    <a:srgbClr val="FBD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5377" autoAdjust="0"/>
  </p:normalViewPr>
  <p:slideViewPr>
    <p:cSldViewPr snapToGrid="0">
      <p:cViewPr varScale="1">
        <p:scale>
          <a:sx n="86" d="100"/>
          <a:sy n="86" d="100"/>
        </p:scale>
        <p:origin x="23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Singleton" userId="b5617037-468c-4599-bb95-db8263542c48" providerId="ADAL" clId="{39E9382B-58F3-4977-BE59-06B1ABEB798F}"/>
    <pc:docChg chg="undo custSel modSld">
      <pc:chgData name="Sheena Singleton" userId="b5617037-468c-4599-bb95-db8263542c48" providerId="ADAL" clId="{39E9382B-58F3-4977-BE59-06B1ABEB798F}" dt="2024-03-07T15:18:03.715" v="56" actId="20577"/>
      <pc:docMkLst>
        <pc:docMk/>
      </pc:docMkLst>
      <pc:sldChg chg="modSp mod">
        <pc:chgData name="Sheena Singleton" userId="b5617037-468c-4599-bb95-db8263542c48" providerId="ADAL" clId="{39E9382B-58F3-4977-BE59-06B1ABEB798F}" dt="2024-03-07T15:13:59.921" v="0" actId="20577"/>
        <pc:sldMkLst>
          <pc:docMk/>
          <pc:sldMk cId="380473199" sldId="269"/>
        </pc:sldMkLst>
        <pc:spChg chg="mod">
          <ac:chgData name="Sheena Singleton" userId="b5617037-468c-4599-bb95-db8263542c48" providerId="ADAL" clId="{39E9382B-58F3-4977-BE59-06B1ABEB798F}" dt="2024-03-07T15:13:59.921" v="0" actId="20577"/>
          <ac:spMkLst>
            <pc:docMk/>
            <pc:sldMk cId="380473199" sldId="269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39E9382B-58F3-4977-BE59-06B1ABEB798F}" dt="2024-03-07T15:15:59.115" v="12" actId="14100"/>
        <pc:sldMkLst>
          <pc:docMk/>
          <pc:sldMk cId="3688436290" sldId="271"/>
        </pc:sldMkLst>
        <pc:spChg chg="mod">
          <ac:chgData name="Sheena Singleton" userId="b5617037-468c-4599-bb95-db8263542c48" providerId="ADAL" clId="{39E9382B-58F3-4977-BE59-06B1ABEB798F}" dt="2024-03-07T15:15:59.115" v="12" actId="14100"/>
          <ac:spMkLst>
            <pc:docMk/>
            <pc:sldMk cId="3688436290" sldId="271"/>
            <ac:spMk id="4" creationId="{00000000-0000-0000-0000-000000000000}"/>
          </ac:spMkLst>
        </pc:spChg>
      </pc:sldChg>
      <pc:sldChg chg="modSp mod">
        <pc:chgData name="Sheena Singleton" userId="b5617037-468c-4599-bb95-db8263542c48" providerId="ADAL" clId="{39E9382B-58F3-4977-BE59-06B1ABEB798F}" dt="2024-03-07T15:16:57.211" v="34"/>
        <pc:sldMkLst>
          <pc:docMk/>
          <pc:sldMk cId="939934505" sldId="272"/>
        </pc:sldMkLst>
        <pc:spChg chg="mod">
          <ac:chgData name="Sheena Singleton" userId="b5617037-468c-4599-bb95-db8263542c48" providerId="ADAL" clId="{39E9382B-58F3-4977-BE59-06B1ABEB798F}" dt="2024-03-07T15:16:57.211" v="34"/>
          <ac:spMkLst>
            <pc:docMk/>
            <pc:sldMk cId="939934505" sldId="272"/>
            <ac:spMk id="5" creationId="{E7D450FE-8597-0264-EB27-269D1729C8B6}"/>
          </ac:spMkLst>
        </pc:spChg>
      </pc:sldChg>
      <pc:sldChg chg="modSp mod">
        <pc:chgData name="Sheena Singleton" userId="b5617037-468c-4599-bb95-db8263542c48" providerId="ADAL" clId="{39E9382B-58F3-4977-BE59-06B1ABEB798F}" dt="2024-03-07T15:16:49.028" v="33" actId="20577"/>
        <pc:sldMkLst>
          <pc:docMk/>
          <pc:sldMk cId="4128846694" sldId="273"/>
        </pc:sldMkLst>
        <pc:spChg chg="mod">
          <ac:chgData name="Sheena Singleton" userId="b5617037-468c-4599-bb95-db8263542c48" providerId="ADAL" clId="{39E9382B-58F3-4977-BE59-06B1ABEB798F}" dt="2024-03-07T15:16:49.028" v="33" actId="20577"/>
          <ac:spMkLst>
            <pc:docMk/>
            <pc:sldMk cId="4128846694" sldId="273"/>
            <ac:spMk id="5" creationId="{168ED795-C2C4-5115-79E0-9BC1746ED586}"/>
          </ac:spMkLst>
        </pc:spChg>
      </pc:sldChg>
      <pc:sldChg chg="modSp mod">
        <pc:chgData name="Sheena Singleton" userId="b5617037-468c-4599-bb95-db8263542c48" providerId="ADAL" clId="{39E9382B-58F3-4977-BE59-06B1ABEB798F}" dt="2024-03-07T15:17:06.188" v="35"/>
        <pc:sldMkLst>
          <pc:docMk/>
          <pc:sldMk cId="108510025" sldId="274"/>
        </pc:sldMkLst>
        <pc:spChg chg="mod">
          <ac:chgData name="Sheena Singleton" userId="b5617037-468c-4599-bb95-db8263542c48" providerId="ADAL" clId="{39E9382B-58F3-4977-BE59-06B1ABEB798F}" dt="2024-03-07T15:17:06.188" v="35"/>
          <ac:spMkLst>
            <pc:docMk/>
            <pc:sldMk cId="108510025" sldId="274"/>
            <ac:spMk id="3" creationId="{230CE479-D51C-FB2A-C1E8-86F63AAA3139}"/>
          </ac:spMkLst>
        </pc:spChg>
      </pc:sldChg>
      <pc:sldChg chg="modSp mod">
        <pc:chgData name="Sheena Singleton" userId="b5617037-468c-4599-bb95-db8263542c48" providerId="ADAL" clId="{39E9382B-58F3-4977-BE59-06B1ABEB798F}" dt="2024-03-07T15:17:12.810" v="36"/>
        <pc:sldMkLst>
          <pc:docMk/>
          <pc:sldMk cId="173632025" sldId="277"/>
        </pc:sldMkLst>
        <pc:spChg chg="mod">
          <ac:chgData name="Sheena Singleton" userId="b5617037-468c-4599-bb95-db8263542c48" providerId="ADAL" clId="{39E9382B-58F3-4977-BE59-06B1ABEB798F}" dt="2024-03-07T15:17:12.810" v="36"/>
          <ac:spMkLst>
            <pc:docMk/>
            <pc:sldMk cId="173632025" sldId="277"/>
            <ac:spMk id="3" creationId="{3AEA0552-50C8-FAAE-B009-E63ADC7A62AC}"/>
          </ac:spMkLst>
        </pc:spChg>
      </pc:sldChg>
      <pc:sldChg chg="modSp mod">
        <pc:chgData name="Sheena Singleton" userId="b5617037-468c-4599-bb95-db8263542c48" providerId="ADAL" clId="{39E9382B-58F3-4977-BE59-06B1ABEB798F}" dt="2024-03-07T15:17:56.595" v="55" actId="14100"/>
        <pc:sldMkLst>
          <pc:docMk/>
          <pc:sldMk cId="4046794622" sldId="278"/>
        </pc:sldMkLst>
        <pc:spChg chg="mod">
          <ac:chgData name="Sheena Singleton" userId="b5617037-468c-4599-bb95-db8263542c48" providerId="ADAL" clId="{39E9382B-58F3-4977-BE59-06B1ABEB798F}" dt="2024-03-07T15:17:56.595" v="55" actId="14100"/>
          <ac:spMkLst>
            <pc:docMk/>
            <pc:sldMk cId="4046794622" sldId="278"/>
            <ac:spMk id="8" creationId="{0AD88174-82A6-2DC4-569D-F1BA48DF5C3F}"/>
          </ac:spMkLst>
        </pc:spChg>
      </pc:sldChg>
      <pc:sldChg chg="modSp mod">
        <pc:chgData name="Sheena Singleton" userId="b5617037-468c-4599-bb95-db8263542c48" providerId="ADAL" clId="{39E9382B-58F3-4977-BE59-06B1ABEB798F}" dt="2024-03-07T15:18:03.715" v="56" actId="20577"/>
        <pc:sldMkLst>
          <pc:docMk/>
          <pc:sldMk cId="3405728467" sldId="282"/>
        </pc:sldMkLst>
        <pc:spChg chg="mod">
          <ac:chgData name="Sheena Singleton" userId="b5617037-468c-4599-bb95-db8263542c48" providerId="ADAL" clId="{39E9382B-58F3-4977-BE59-06B1ABEB798F}" dt="2024-03-07T15:18:03.715" v="56" actId="20577"/>
          <ac:spMkLst>
            <pc:docMk/>
            <pc:sldMk cId="3405728467" sldId="282"/>
            <ac:spMk id="4" creationId="{A7538CDC-64F9-2F41-66D5-01DE2F18118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all learners find these behaviours easy or possible. Look at www.esbuk.org for accommodations that are available for neurodiverse learners.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959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GB" dirty="0"/>
              <a:t>Happy – smiling, arms in the air, running/jumping with joy</a:t>
            </a:r>
          </a:p>
          <a:p>
            <a:pPr marL="228600" indent="-228600">
              <a:buAutoNum type="alphaLcParenR"/>
            </a:pPr>
            <a:r>
              <a:rPr lang="en-GB" dirty="0"/>
              <a:t>Worried – eyebrows contracted/frowning, shoulders slightly raised, biting nails</a:t>
            </a:r>
          </a:p>
          <a:p>
            <a:pPr marL="228600" indent="-228600">
              <a:buAutoNum type="alphaLcParenR"/>
            </a:pPr>
            <a:r>
              <a:rPr lang="en-GB" dirty="0"/>
              <a:t>Proud – head tilted upward, eyebrows raised, hands on hips in triumphant stance, shoulders back, eyes closed (unafraid), smiling</a:t>
            </a:r>
          </a:p>
          <a:p>
            <a:pPr marL="228600" indent="-228600">
              <a:buAutoNum type="alphaLcParenR"/>
            </a:pPr>
            <a:r>
              <a:rPr lang="en-GB" dirty="0"/>
              <a:t>Sad – arms folded across body (sign of discomfort), head tilted down, eyes on floor, mouth turned down </a:t>
            </a:r>
          </a:p>
          <a:p>
            <a:pPr marL="228600" indent="-228600">
              <a:buAutoNum type="alphaLcParenR"/>
            </a:pPr>
            <a:r>
              <a:rPr lang="en-GB" dirty="0"/>
              <a:t>Angry – deep frown, teeth bared (aggression), tensed fingers n claw position indicating frustration and arms raised to head.</a:t>
            </a:r>
          </a:p>
          <a:p>
            <a:pPr marL="228600" indent="-228600">
              <a:buAutoNum type="alphaLcParenR"/>
            </a:pPr>
            <a:endParaRPr lang="en-GB" dirty="0"/>
          </a:p>
          <a:p>
            <a:pPr marL="0" indent="0">
              <a:buNone/>
            </a:pPr>
            <a:r>
              <a:rPr lang="en-GB" dirty="0"/>
              <a:t>(allow for fair interpretation e.g., b) could also be fear, e) could be frustration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83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3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03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Encourage learners to take notes of what they consider to be particularly effective techniques, aim for at least one in each category. They could use a blank ‘person-shape’ if they wanted. These clips can also be used for vocal techniques, too.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96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779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the accompanying teacher guidance for the game instructions.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2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1.6 – Delivering your talk p2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L1G2I: 1.6 – Delivering your talk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video" Target="https://www.youtube.com/embed/GnCk5YbzAVQ?start=46&amp;feature=oembed" TargetMode="External"/><Relationship Id="rId1" Type="http://schemas.openxmlformats.org/officeDocument/2006/relationships/video" Target="https://www.youtube.com/embed/wznroZvpVHU?feature=oembed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.co/kgs/W1u6G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g.co/kgs/W1u6G9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3888679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Delivering your talk – part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show your awareness of the audience, using body language, expression, and gesture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Explained the difference between body language, gesture and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Explored different methods of showing your awareness of the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Practised using body language, gesture, and expression in your talk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2D46D79-C3AE-35B7-D363-4D7D334F40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59" y="6194073"/>
            <a:ext cx="3832923" cy="527404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703377"/>
              </p:ext>
            </p:extLst>
          </p:nvPr>
        </p:nvGraphicFramePr>
        <p:xfrm>
          <a:off x="378779" y="2060848"/>
          <a:ext cx="8297676" cy="35765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Curriculum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Awareness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is: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evidence of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sharing behaviour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; and/or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(2) some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eye contact with the assessor and/or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at the beginning and end of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eye contact with the assessor and/or the group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eye contact with the assessor and some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 regular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and confident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appropriate, lively and confident use of body language (facial expression, gesture, etc.).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CACE181-669B-D901-88BA-AEFA26D459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68001-4406-75E9-D05C-08D8261CB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87" y="1103045"/>
            <a:ext cx="7886700" cy="690246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Body language, gesture, expression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FFE72D-83CB-13E5-D28E-E83C5F7D44C0}"/>
              </a:ext>
            </a:extLst>
          </p:cNvPr>
          <p:cNvSpPr txBox="1"/>
          <p:nvPr/>
        </p:nvSpPr>
        <p:spPr>
          <a:xfrm>
            <a:off x="335687" y="1793291"/>
            <a:ext cx="8472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Body language is a way of communicating without using words. Our bodies make movements that can give clues about how we're feeling or what we're thinking.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E06158-8975-3028-6AF5-58115A154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122" y="2526993"/>
            <a:ext cx="4922483" cy="390588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73147A-CE60-7CC0-5EF4-98BB1B19C15F}"/>
              </a:ext>
            </a:extLst>
          </p:cNvPr>
          <p:cNvGrpSpPr/>
          <p:nvPr/>
        </p:nvGrpSpPr>
        <p:grpSpPr>
          <a:xfrm>
            <a:off x="239436" y="3093581"/>
            <a:ext cx="3273787" cy="2772707"/>
            <a:chOff x="6091893" y="5055945"/>
            <a:chExt cx="2186457" cy="14854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1DEB040-6DA9-F8AE-C422-03777468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1893" y="5055945"/>
              <a:ext cx="2186457" cy="14854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25BD79-7D45-DF7F-AA43-03DA78C0ABC5}"/>
                </a:ext>
              </a:extLst>
            </p:cNvPr>
            <p:cNvSpPr txBox="1"/>
            <p:nvPr/>
          </p:nvSpPr>
          <p:spPr>
            <a:xfrm>
              <a:off x="6221490" y="5245364"/>
              <a:ext cx="1927263" cy="742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How would you describe the emotions of each of the figures here?</a:t>
              </a:r>
              <a:br>
                <a:rPr lang="en-GB" sz="1400" dirty="0"/>
              </a:br>
              <a:endParaRPr lang="en-GB" sz="1400" dirty="0"/>
            </a:p>
            <a:p>
              <a:pPr algn="ctr"/>
              <a:r>
                <a:rPr lang="en-GB" sz="1400" dirty="0"/>
                <a:t>Think about how we can tell how they feel from their non-verbal communication.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2C9B598-1842-652E-A425-49C439989120}"/>
              </a:ext>
            </a:extLst>
          </p:cNvPr>
          <p:cNvSpPr txBox="1"/>
          <p:nvPr/>
        </p:nvSpPr>
        <p:spPr>
          <a:xfrm>
            <a:off x="3513223" y="2569314"/>
            <a:ext cx="37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CB359-613E-C84C-8E2C-91CE6C256FA8}"/>
              </a:ext>
            </a:extLst>
          </p:cNvPr>
          <p:cNvSpPr txBox="1"/>
          <p:nvPr/>
        </p:nvSpPr>
        <p:spPr>
          <a:xfrm>
            <a:off x="5281865" y="2526993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B37A3-18E4-ECDF-8C3C-BDB535C0B902}"/>
              </a:ext>
            </a:extLst>
          </p:cNvPr>
          <p:cNvSpPr txBox="1"/>
          <p:nvPr/>
        </p:nvSpPr>
        <p:spPr>
          <a:xfrm>
            <a:off x="3504248" y="465877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C26C23-4E56-7595-F315-6C9E54564241}"/>
              </a:ext>
            </a:extLst>
          </p:cNvPr>
          <p:cNvSpPr txBox="1"/>
          <p:nvPr/>
        </p:nvSpPr>
        <p:spPr>
          <a:xfrm>
            <a:off x="5281864" y="4625965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34C981-FB55-17AB-B533-C3E3DB6304B5}"/>
              </a:ext>
            </a:extLst>
          </p:cNvPr>
          <p:cNvSpPr txBox="1"/>
          <p:nvPr/>
        </p:nvSpPr>
        <p:spPr>
          <a:xfrm>
            <a:off x="7177340" y="251632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329E3-42C8-346E-6BC0-FB5265C10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ED795-C2C4-5115-79E0-9BC1746E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5811" y="6356351"/>
            <a:ext cx="4302979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EADD4-DFC9-4B24-8434-C20C10B1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pic>
        <p:nvPicPr>
          <p:cNvPr id="16" name="Picture 1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3E9AA2D-3D2D-0F1D-024F-25CB5A886E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4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144" y="1498569"/>
            <a:ext cx="2286000" cy="48196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01EBD1-E5C0-84DE-530B-CFFCA74D3FD3}"/>
              </a:ext>
            </a:extLst>
          </p:cNvPr>
          <p:cNvSpPr txBox="1"/>
          <p:nvPr/>
        </p:nvSpPr>
        <p:spPr>
          <a:xfrm>
            <a:off x="376016" y="1138884"/>
            <a:ext cx="2681057" cy="2246769"/>
          </a:xfrm>
          <a:prstGeom prst="rect">
            <a:avLst/>
          </a:prstGeom>
          <a:solidFill>
            <a:srgbClr val="FBD00B">
              <a:alpha val="3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Body language includes lots of different things like:</a:t>
            </a:r>
          </a:p>
          <a:p>
            <a:pPr algn="ctr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facial 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we stand or 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gestures we make with our hands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close we are to other people when we're talking to them.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>
            <a:off x="4758431" y="1890944"/>
            <a:ext cx="1362724" cy="2840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56414" y="1926455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We use our eyes to show how we feel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EBCDB9-26B8-5852-83BB-3F279D4A1E7A}"/>
              </a:ext>
            </a:extLst>
          </p:cNvPr>
          <p:cNvGrpSpPr/>
          <p:nvPr/>
        </p:nvGrpSpPr>
        <p:grpSpPr>
          <a:xfrm>
            <a:off x="215372" y="3908394"/>
            <a:ext cx="3168351" cy="2056651"/>
            <a:chOff x="6156176" y="4775069"/>
            <a:chExt cx="2186457" cy="148547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F3A4AE-1373-F034-F038-6F7B162A9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60C5FF-16F3-3917-72AB-1AC8AE401221}"/>
                </a:ext>
              </a:extLst>
            </p:cNvPr>
            <p:cNvSpPr txBox="1"/>
            <p:nvPr/>
          </p:nvSpPr>
          <p:spPr>
            <a:xfrm>
              <a:off x="6285773" y="5156267"/>
              <a:ext cx="1927263" cy="422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Label the person-shape with as many examples as you can. 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21D179-B61A-C156-8493-457339EA6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450FE-8597-0264-EB27-269D1729C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067099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8641F-D323-ED26-5918-F0F467F82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A318E90-BBCC-5695-CA86-2D33B38A54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3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208" y="1618889"/>
            <a:ext cx="2286000" cy="48196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 flipV="1">
            <a:off x="4782495" y="1479888"/>
            <a:ext cx="1437832" cy="5313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80478" y="1245365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We use our eyes to show how we feel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B09B92A-5F85-1043-5A29-5435B6F2496D}"/>
              </a:ext>
            </a:extLst>
          </p:cNvPr>
          <p:cNvCxnSpPr/>
          <p:nvPr/>
        </p:nvCxnSpPr>
        <p:spPr>
          <a:xfrm>
            <a:off x="5570622" y="4235120"/>
            <a:ext cx="1299410" cy="3007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5EF989-EC6F-DF69-3B9A-8E7A02BED833}"/>
              </a:ext>
            </a:extLst>
          </p:cNvPr>
          <p:cNvSpPr txBox="1"/>
          <p:nvPr/>
        </p:nvSpPr>
        <p:spPr>
          <a:xfrm>
            <a:off x="6966285" y="4223088"/>
            <a:ext cx="19852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Use hand gestures to  emphasise our words: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Showing size/shape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Indicating direction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918FA0-7CEA-30B1-77A7-539B9D7EB660}"/>
              </a:ext>
            </a:extLst>
          </p:cNvPr>
          <p:cNvCxnSpPr/>
          <p:nvPr/>
        </p:nvCxnSpPr>
        <p:spPr>
          <a:xfrm flipH="1">
            <a:off x="2743201" y="6124078"/>
            <a:ext cx="121518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EC2E37-825D-7538-E864-92A3F85CF505}"/>
              </a:ext>
            </a:extLst>
          </p:cNvPr>
          <p:cNvSpPr txBox="1"/>
          <p:nvPr/>
        </p:nvSpPr>
        <p:spPr>
          <a:xfrm>
            <a:off x="541422" y="5510467"/>
            <a:ext cx="19049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Move closer to or further from the audience for effect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AA1CA0-3B2E-9C9D-BE42-31A752516E68}"/>
              </a:ext>
            </a:extLst>
          </p:cNvPr>
          <p:cNvCxnSpPr/>
          <p:nvPr/>
        </p:nvCxnSpPr>
        <p:spPr>
          <a:xfrm flipH="1">
            <a:off x="3080088" y="1864899"/>
            <a:ext cx="129941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39E3DA5-A258-C860-83ED-D13C17FD698A}"/>
              </a:ext>
            </a:extLst>
          </p:cNvPr>
          <p:cNvSpPr txBox="1"/>
          <p:nvPr/>
        </p:nvSpPr>
        <p:spPr>
          <a:xfrm>
            <a:off x="288760" y="1101817"/>
            <a:ext cx="28033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Change the position of our head: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Upward to show confidence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Downward to show shyness or fear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the side to show curiosity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Nod/shake head to emphasise agreement/disagreement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1110A2-AE67-A533-82E8-87980A846069}"/>
              </a:ext>
            </a:extLst>
          </p:cNvPr>
          <p:cNvCxnSpPr/>
          <p:nvPr/>
        </p:nvCxnSpPr>
        <p:spPr>
          <a:xfrm flipH="1">
            <a:off x="3092120" y="2702255"/>
            <a:ext cx="1070807" cy="4981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566902D-2193-858B-6A9C-D13CA02CE477}"/>
              </a:ext>
            </a:extLst>
          </p:cNvPr>
          <p:cNvSpPr txBox="1"/>
          <p:nvPr/>
        </p:nvSpPr>
        <p:spPr>
          <a:xfrm>
            <a:off x="457201" y="3200404"/>
            <a:ext cx="228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Arm/shoulder movements: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Shrugging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folded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behind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Using arm movement to include the audience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50592C-FE0D-E3AE-A618-C5DC69E4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0CE479-D51C-FB2A-C1E8-86F63AAA3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4189762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F587EE-5E1C-4109-B709-8B20467B7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11" name="Picture 10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74BEDA8-CF3A-351D-4A2F-4B6E873559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4" grpId="0"/>
      <p:bldP spid="1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6E6B24-58E5-1344-69D2-F46C8F32B608}"/>
              </a:ext>
            </a:extLst>
          </p:cNvPr>
          <p:cNvSpPr txBox="1"/>
          <p:nvPr/>
        </p:nvSpPr>
        <p:spPr>
          <a:xfrm>
            <a:off x="397042" y="1227224"/>
            <a:ext cx="836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Watch the two example speakers and discuss how they use body language, gesture and expression to communicate.</a:t>
            </a:r>
          </a:p>
        </p:txBody>
      </p:sp>
      <p:pic>
        <p:nvPicPr>
          <p:cNvPr id="5" name="Online Media 2" title="Power of Reading from a Reluctant Teenager | Alexia Safieh | TEDxActonAcademyGuatemala">
            <a:hlinkClick r:id="" action="ppaction://media"/>
            <a:extLst>
              <a:ext uri="{FF2B5EF4-FFF2-40B4-BE49-F238E27FC236}">
                <a16:creationId xmlns:a16="http://schemas.microsoft.com/office/drawing/2014/main" id="{C4A38F5A-F5A6-99FD-3493-EB159A9B67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5010" y="2183731"/>
            <a:ext cx="4009858" cy="2265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E3EA70-18B2-CC03-97F5-16827B0528BB}"/>
              </a:ext>
            </a:extLst>
          </p:cNvPr>
          <p:cNvSpPr txBox="1"/>
          <p:nvPr/>
        </p:nvSpPr>
        <p:spPr>
          <a:xfrm>
            <a:off x="38501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F7CCB3-2F0C-CBC6-1509-74CF141F87F8}"/>
              </a:ext>
            </a:extLst>
          </p:cNvPr>
          <p:cNvSpPr txBox="1"/>
          <p:nvPr/>
        </p:nvSpPr>
        <p:spPr>
          <a:xfrm>
            <a:off x="491490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8AE322-6DE2-EA71-8117-1D3B2FF34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EA0552-50C8-FAAE-B009-E63ADC7A6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788318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7815D-8302-884A-9139-A99AB7C7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10" name="Online Media 9" title="Reese Witherspoon: &quot;Ambition is Not a Dirty Word&quot;">
            <a:hlinkClick r:id="" action="ppaction://media"/>
            <a:extLst>
              <a:ext uri="{FF2B5EF4-FFF2-40B4-BE49-F238E27FC236}">
                <a16:creationId xmlns:a16="http://schemas.microsoft.com/office/drawing/2014/main" id="{3E207BCE-767D-55B4-1A2D-F8F9D34A28DC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914900" y="2183731"/>
            <a:ext cx="4009858" cy="2265570"/>
          </a:xfrm>
          <a:prstGeom prst="rect">
            <a:avLst/>
          </a:prstGeom>
        </p:spPr>
      </p:pic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A8DF8C6-C3F4-67B5-7960-AEB5C6B4FF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6652-96CD-6479-E6C1-003E68A14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34" y="1171964"/>
            <a:ext cx="7886700" cy="68090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Putting it all into practice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649B668-991B-0213-CF94-60E375967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08294"/>
              </p:ext>
            </p:extLst>
          </p:nvPr>
        </p:nvGraphicFramePr>
        <p:xfrm>
          <a:off x="509336" y="2015690"/>
          <a:ext cx="8125332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333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dirty="0"/>
                        <a:t>Head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Eyes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Mouth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Shoulders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Arms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Hands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Fingers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Legs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672FAE-EBE3-FD75-D39D-E95063BE3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114217"/>
              </p:ext>
            </p:extLst>
          </p:nvPr>
        </p:nvGraphicFramePr>
        <p:xfrm>
          <a:off x="509336" y="3575249"/>
          <a:ext cx="8125328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332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Confident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Happy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Afraid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Sad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Worried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Excited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Shocked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Confused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A39BD6AC-5DEE-9236-C775-DC3DBBF94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37" y="4870563"/>
            <a:ext cx="2510590" cy="16267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679F09-8FA5-0D7E-EBEB-0BC90E9FA784}"/>
              </a:ext>
            </a:extLst>
          </p:cNvPr>
          <p:cNvSpPr txBox="1"/>
          <p:nvPr/>
        </p:nvSpPr>
        <p:spPr>
          <a:xfrm>
            <a:off x="3525252" y="5233737"/>
            <a:ext cx="4872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Follow the link on the left for a handy dice roller.</a:t>
            </a:r>
          </a:p>
          <a:p>
            <a:r>
              <a:rPr lang="en-GB" dirty="0"/>
              <a:t>Game suggestions are on the following slides.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19DF8-E0F7-052C-3D2A-CEF882646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88174-82A6-2DC4-569D-F1BA48DF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275211"/>
            <a:ext cx="4043963" cy="44626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6C19C-7602-47D1-9BC4-D86E311C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115C53C5-82B9-07F5-C6A2-C1EA51B759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9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52992-6E01-D09B-811D-CA556B76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10" y="1563674"/>
            <a:ext cx="7886700" cy="620741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Game 1 – Roll the dice</a:t>
            </a: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49D03245-86F7-9BCF-3479-02D9CE565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825" y="1268243"/>
            <a:ext cx="2035758" cy="131907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89F031-2A65-7AF9-2566-F1DAF29E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38CDC-64F9-2F41-66D5-01DE2F181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067099" cy="365125"/>
          </a:xfrm>
        </p:spPr>
        <p:txBody>
          <a:bodyPr/>
          <a:lstStyle/>
          <a:p>
            <a:r>
              <a:rPr lang="en-GB" dirty="0"/>
              <a:t>ESB-RES-C231</a:t>
            </a:r>
          </a:p>
          <a:p>
            <a:r>
              <a:rPr lang="en-GB" dirty="0"/>
              <a:t>L1G2-Speech to Inform-1.6-PPT- Delivering your talk p2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7A1A7-7D5E-857C-D689-E69DEE4E2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1A29A11-A483-4317-5954-0805947ECD6D}"/>
              </a:ext>
            </a:extLst>
          </p:cNvPr>
          <p:cNvSpPr txBox="1">
            <a:spLocks/>
          </p:cNvSpPr>
          <p:nvPr/>
        </p:nvSpPr>
        <p:spPr>
          <a:xfrm>
            <a:off x="289510" y="3317587"/>
            <a:ext cx="7886700" cy="620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2 – Park bench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B5E634-3D70-B52B-97DB-6F85AAA83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2667" y="3134812"/>
            <a:ext cx="1692014" cy="103076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EBF0481-34F0-00F5-7443-0A3D1E2C0EB5}"/>
              </a:ext>
            </a:extLst>
          </p:cNvPr>
          <p:cNvSpPr txBox="1">
            <a:spLocks/>
          </p:cNvSpPr>
          <p:nvPr/>
        </p:nvSpPr>
        <p:spPr>
          <a:xfrm>
            <a:off x="344054" y="4894294"/>
            <a:ext cx="7886700" cy="813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3 – </a:t>
            </a:r>
            <a:r>
              <a:rPr lang="en-GB" sz="2800" b="1" i="1">
                <a:latin typeface="+mn-lt"/>
              </a:rPr>
              <a:t>Reach every </a:t>
            </a:r>
            <a:r>
              <a:rPr lang="en-GB" sz="2800" b="1" i="1" dirty="0">
                <a:latin typeface="+mn-lt"/>
              </a:rPr>
              <a:t>c</a:t>
            </a:r>
            <a:r>
              <a:rPr lang="en-GB" sz="2800" b="1" i="1">
                <a:latin typeface="+mn-lt"/>
              </a:rPr>
              <a:t>orner</a:t>
            </a:r>
            <a:endParaRPr lang="en-GB" sz="2800" b="1" i="1" dirty="0">
              <a:latin typeface="+mn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5A2516-C1BF-2F73-B90C-A12B745B2B30}"/>
              </a:ext>
            </a:extLst>
          </p:cNvPr>
          <p:cNvGrpSpPr/>
          <p:nvPr/>
        </p:nvGrpSpPr>
        <p:grpSpPr>
          <a:xfrm>
            <a:off x="5428789" y="4807622"/>
            <a:ext cx="1265683" cy="986591"/>
            <a:chOff x="5872052" y="4910395"/>
            <a:chExt cx="2871769" cy="1866576"/>
          </a:xfrm>
        </p:grpSpPr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3B5CB090-A52D-480B-58FA-CA9506F5C7DC}"/>
                </a:ext>
              </a:extLst>
            </p:cNvPr>
            <p:cNvSpPr/>
            <p:nvPr/>
          </p:nvSpPr>
          <p:spPr>
            <a:xfrm rot="19118562">
              <a:off x="7383842" y="4919538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16D7499-7B1F-CBB2-C504-3C4051DCA4B0}"/>
                </a:ext>
              </a:extLst>
            </p:cNvPr>
            <p:cNvSpPr/>
            <p:nvPr/>
          </p:nvSpPr>
          <p:spPr>
            <a:xfrm rot="13224652">
              <a:off x="5872052" y="4910395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5A81C18F-5E8A-7ECC-13DF-1B9F59AF7706}"/>
                </a:ext>
              </a:extLst>
            </p:cNvPr>
            <p:cNvSpPr/>
            <p:nvPr/>
          </p:nvSpPr>
          <p:spPr>
            <a:xfrm rot="2508576">
              <a:off x="7381914" y="6217849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08FF7873-4DEF-8157-991F-D8F948A05F9C}"/>
                </a:ext>
              </a:extLst>
            </p:cNvPr>
            <p:cNvSpPr/>
            <p:nvPr/>
          </p:nvSpPr>
          <p:spPr>
            <a:xfrm rot="8186352">
              <a:off x="5885543" y="6223519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874694B-069C-A74B-6D37-D63B444CD4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8301" y="4869515"/>
            <a:ext cx="1536282" cy="7940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1E6284-82EC-E00A-02DE-0D34DBD54A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452"/>
          <a:stretch/>
        </p:blipFill>
        <p:spPr>
          <a:xfrm>
            <a:off x="4411189" y="1254920"/>
            <a:ext cx="1591151" cy="1238250"/>
          </a:xfrm>
          <a:prstGeom prst="rect">
            <a:avLst/>
          </a:prstGeom>
        </p:spPr>
      </p:pic>
      <p:pic>
        <p:nvPicPr>
          <p:cNvPr id="5" name="Picture 4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8B6A190-EDB9-2267-ED2F-90652932F2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28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86F2FF12-D53B-4030-BEA1-F60C8D402A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6A7FF9-CCA9-47B5-8554-503DB6A90C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48CD58-3A9E-4015-BD5E-13B4737183B2}">
  <ds:schemaRefs>
    <ds:schemaRef ds:uri="http://schemas.microsoft.com/office/2006/metadata/properties"/>
    <ds:schemaRef ds:uri="http://schemas.microsoft.com/office/infopath/2007/PartnerControls"/>
    <ds:schemaRef ds:uri="010c06fb-adfb-4972-b43b-36d810ddac6c"/>
    <ds:schemaRef ds:uri="0e08f774-c844-414b-8174-1931542ea4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7699</TotalTime>
  <Words>899</Words>
  <Application>Microsoft Office PowerPoint</Application>
  <PresentationFormat>On-screen Show (4:3)</PresentationFormat>
  <Paragraphs>160</Paragraphs>
  <Slides>8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Relevant grade descriptors</vt:lpstr>
      <vt:lpstr>Body language, gesture, expression</vt:lpstr>
      <vt:lpstr>PowerPoint Presentation</vt:lpstr>
      <vt:lpstr>PowerPoint Presentation</vt:lpstr>
      <vt:lpstr>PowerPoint Presentation</vt:lpstr>
      <vt:lpstr>Putting it all into practice</vt:lpstr>
      <vt:lpstr>Game 1 – Roll the dice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36</cp:revision>
  <dcterms:created xsi:type="dcterms:W3CDTF">2023-01-18T15:53:10Z</dcterms:created>
  <dcterms:modified xsi:type="dcterms:W3CDTF">2024-03-07T15:18:11Z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7200</vt:r8>
  </property>
  <property fmtid="{D5CDD505-2E9C-101B-9397-08002B2CF9AE}" pid="4" name="MediaServiceImageTags">
    <vt:lpwstr/>
  </property>
</Properties>
</file>